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367437503" r:id="rId2"/>
    <p:sldMasterId id="2367437505" r:id="rId3"/>
    <p:sldMasterId id="2367437517" r:id="rId4"/>
  </p:sldMasterIdLst>
  <p:sldIdLst>
    <p:sldId id="256" r:id="rId5"/>
    <p:sldId id="312" r:id="rId6"/>
    <p:sldId id="314" r:id="rId7"/>
    <p:sldId id="263" r:id="rId8"/>
    <p:sldId id="315" r:id="rId9"/>
    <p:sldId id="316" r:id="rId10"/>
    <p:sldId id="313" r:id="rId11"/>
    <p:sldId id="273" r:id="rId12"/>
    <p:sldId id="259" r:id="rId13"/>
    <p:sldId id="262" r:id="rId14"/>
    <p:sldId id="266" r:id="rId15"/>
    <p:sldId id="301" r:id="rId16"/>
    <p:sldId id="302" r:id="rId17"/>
    <p:sldId id="310" r:id="rId18"/>
    <p:sldId id="309" r:id="rId19"/>
    <p:sldId id="311" r:id="rId20"/>
    <p:sldId id="261" r:id="rId21"/>
    <p:sldId id="264" r:id="rId22"/>
    <p:sldId id="267" r:id="rId23"/>
    <p:sldId id="303" r:id="rId24"/>
    <p:sldId id="260" r:id="rId25"/>
    <p:sldId id="300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BC5"/>
    <a:srgbClr val="CE92B1"/>
    <a:srgbClr val="559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8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D030-71B4-4CE5-E904-015174FB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4664D-607E-833A-7152-14D48F9B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71396-E10B-C147-6749-7BE8F53A1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6523A-98D7-EE6C-31F0-1AFAC8E3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D370B-FF75-384A-8234-C29CD0E4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C6E79-1713-1801-3F8C-50BF31F2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9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6781B-3FC7-C936-BE72-11C2D6A41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EBDFF0-2252-0344-A1DE-D5CD1A6840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4C530-4DDB-9830-72D8-835D619FF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B2C48-73BB-3963-6E4F-0EE1C01B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A5359-A08E-F5F4-3C4E-669FF473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4F7A5C-6FDE-4632-9D2D-98AFBC7F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5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A6E74-F767-5556-1F14-CD34346C3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25E4C-3144-A0CE-727C-2D02E502D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FD8C8-25B2-B037-A366-BD9727703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322F1-E58B-E377-4882-D80855133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96750-8887-C89C-BE8A-4397EF59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76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1948FD-A465-AF54-BF1D-F81FD1B02D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F24A4-893F-83BC-D0FD-FDF88B0A7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F66C-68BF-C283-C62F-0A9DC0BC6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CA8D6-E9D9-0794-A6E6-758A3FA2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1FD54-93F5-CE0C-6371-82853263C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1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8389" y="1467582"/>
            <a:ext cx="7265245" cy="52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3" b="1" i="0">
                <a:solidFill>
                  <a:srgbClr val="F5F5F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9430" y="3488309"/>
            <a:ext cx="9891882" cy="258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79" b="1" i="0">
                <a:solidFill>
                  <a:srgbClr val="FFDE5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287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279" y="928615"/>
            <a:ext cx="10539442" cy="495841"/>
          </a:xfrm>
        </p:spPr>
        <p:txBody>
          <a:bodyPr lIns="0" tIns="0" rIns="0" bIns="0"/>
          <a:lstStyle>
            <a:lvl1pPr>
              <a:defRPr sz="3222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158" y="2166818"/>
            <a:ext cx="11565681" cy="300210"/>
          </a:xfrm>
        </p:spPr>
        <p:txBody>
          <a:bodyPr lIns="0" tIns="0" rIns="0" bIns="0"/>
          <a:lstStyle>
            <a:lvl1pPr>
              <a:defRPr sz="1951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19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99493"/>
            <a:ext cx="12192000" cy="5459314"/>
          </a:xfrm>
          <a:custGeom>
            <a:avLst/>
            <a:gdLst/>
            <a:ahLst/>
            <a:cxnLst/>
            <a:rect l="l" t="t" r="r" b="b"/>
            <a:pathLst>
              <a:path w="10693400" h="6015355">
                <a:moveTo>
                  <a:pt x="10693400" y="6015037"/>
                </a:moveTo>
                <a:lnTo>
                  <a:pt x="0" y="6015037"/>
                </a:lnTo>
                <a:lnTo>
                  <a:pt x="0" y="0"/>
                </a:lnTo>
                <a:lnTo>
                  <a:pt x="10693400" y="0"/>
                </a:lnTo>
                <a:lnTo>
                  <a:pt x="10693400" y="6015037"/>
                </a:lnTo>
                <a:close/>
              </a:path>
            </a:pathLst>
          </a:custGeom>
          <a:solidFill>
            <a:srgbClr val="1B1821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279" y="928615"/>
            <a:ext cx="10539442" cy="495841"/>
          </a:xfrm>
        </p:spPr>
        <p:txBody>
          <a:bodyPr lIns="0" tIns="0" rIns="0" bIns="0"/>
          <a:lstStyle>
            <a:lvl1pPr>
              <a:defRPr sz="3222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1038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279" y="928615"/>
            <a:ext cx="10539442" cy="495841"/>
          </a:xfrm>
        </p:spPr>
        <p:txBody>
          <a:bodyPr lIns="0" tIns="0" rIns="0" bIns="0"/>
          <a:lstStyle>
            <a:lvl1pPr>
              <a:defRPr sz="3222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080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855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45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EEB59-86D5-64CC-D1EA-DC472A429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56131-6F0A-0B29-584C-239A801AB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BBC60-3CB6-906E-9B4F-49EFB7E2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5DCAC-0C81-1221-9599-12BFA6E4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AEBF8-BF6E-1A40-E9C3-AF5C1A8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3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3A1A-64D0-8B93-8477-90B7862C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09054-A5F1-1F01-CA52-83D9BCE82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A4F0C-950B-FA9D-4564-57B8DD8E1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32717-F7A7-A13D-FE3F-FEC01C892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1E6FA-170F-EC01-2749-B78F6C148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7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9F39-2107-586A-03F8-0295940AD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7B228-CD1A-EC4D-6097-8556AEEB6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E62A8-6C01-85C3-03AA-CA706A3E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849AA-8A80-3687-71B6-63618A21E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CB5BA-14F4-9207-9A18-3FD0ADAD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1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1381C-3F2D-9DDA-ADED-3F5FE9BD1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828B2-9F90-E1EB-FFED-8861EEB80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7325E-0989-9AB0-405E-3629E37E9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63E8D-0AFA-D999-F279-4F153DD6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9CA37B-59C7-2EBE-F154-FA79BC5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0EFC6-A6F4-BDC9-EA81-007BEEF4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4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82622-90A6-1C6C-527C-FAB8DB61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E6B01-5089-DB46-863D-A6036DCF4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5069D-398D-E213-8CD7-FCE1F4557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21035-F41F-98AD-9E13-A6BF569C6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D124D-2BCD-D604-B27D-00C0E20A2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9EC161-FE4D-5EE4-6EF2-62564A3E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68E218-55F2-70C9-64FA-21E86E3C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3A132E-3023-7773-7740-28DCE420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4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C4E9F-A328-F4C0-2B3B-1803CFFF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6E61F9-F551-3BDA-8BAD-17CA13C6F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2C5BF-6D80-8CE6-A0B0-661A1D645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B310C2-473B-C2DA-AA18-E5CEC22F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8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410171-30C0-EF0E-6DC6-9F28650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A43C5D-8AFE-A724-A178-83820FDD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ABA0D-248D-9656-7663-DF3572D8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2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7437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20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67437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71300-70F6-8BD0-4097-A8BB01FC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8185B-EB41-B5C8-4785-4888B1032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53C37-60C0-562B-1BC6-BDDAB3639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93D6-B30A-41E2-B3A4-C4F5763A4D8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17084-07A5-62D0-FEEB-E0112A655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1B90D-8795-16DB-844E-0F435734B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D062D-9CEB-4361-9A8B-76B26158A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4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67437506" r:id="rId1"/>
    <p:sldLayoutId id="2367437507" r:id="rId2"/>
    <p:sldLayoutId id="2367437508" r:id="rId3"/>
    <p:sldLayoutId id="2367437509" r:id="rId4"/>
    <p:sldLayoutId id="2367437510" r:id="rId5"/>
    <p:sldLayoutId id="2367437511" r:id="rId6"/>
    <p:sldLayoutId id="2367437512" r:id="rId7"/>
    <p:sldLayoutId id="2367437513" r:id="rId8"/>
    <p:sldLayoutId id="2367437514" r:id="rId9"/>
    <p:sldLayoutId id="2367437515" r:id="rId10"/>
    <p:sldLayoutId id="23674375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279" y="928615"/>
            <a:ext cx="10539442" cy="5463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158" y="2166818"/>
            <a:ext cx="11565681" cy="330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217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67437518" r:id="rId1"/>
    <p:sldLayoutId id="2367437519" r:id="rId2"/>
    <p:sldLayoutId id="2367437520" r:id="rId3"/>
    <p:sldLayoutId id="2367437521" r:id="rId4"/>
    <p:sldLayoutId id="236743752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1wqtxts1xzle7.cloudfront.net/46743843/Adolescents_Internet_Use_Testing_the_Dis20160623-12271-1f9i2v5-with-cover-page.pdf?Expires=1621250191&amp;Signature=avBQTdrr%7EWuxKk27iOkJk0hxkTh%7ED-P8qrGvgd%7Eir68glb08D3XCVsxjV9PyNdwDqj5jwLQtLkEz7sjTSFSsgG1-RPyz7fTNMap9cwxN0QKQ8CmEbjxchG8huWRhFBsirxLEEdtEVDWk0drgafTrYjfZUeepINkKu0lbbBPSZd3ujU3VeHp5ndYq6Tsbs-qJ9fT0Nr4p2fKKSNYietpuS707F6A%7Ehw03aR%7EcDbL-2LjwXAmjGvrhZoZvE%7EydZju7jhDtlI3aL--Az21MWouPKnqiKUxEogUwg3mtcmxwpug9zIbL-yphr6wqCY0wLda3IYaedQFl9Cb0UbBWO8yFFw__&amp;Key-Pair-Id=APKAJLOHF5GGSLRBV4ZA" TargetMode="External"/><Relationship Id="rId2" Type="http://schemas.openxmlformats.org/officeDocument/2006/relationships/hyperlink" Target="https://www.niagahoster.co.id/blog/pengertian-bandwidth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938E30-6DFB-60BF-D930-8DB849490B70}"/>
              </a:ext>
            </a:extLst>
          </p:cNvPr>
          <p:cNvSpPr txBox="1"/>
          <p:nvPr/>
        </p:nvSpPr>
        <p:spPr>
          <a:xfrm>
            <a:off x="184532" y="166496"/>
            <a:ext cx="7086600" cy="1323439"/>
          </a:xfrm>
          <a:prstGeom prst="rect">
            <a:avLst/>
          </a:prstGeom>
          <a:solidFill>
            <a:srgbClr val="65ABC5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ontserrat" panose="00000500000000000000" pitchFamily="2" charset="0"/>
              </a:rPr>
              <a:t>PERKEMBANGAN EKONOMI DIGITAL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EB4A2-5481-3D8C-6D47-A3C5B9188C13}"/>
              </a:ext>
            </a:extLst>
          </p:cNvPr>
          <p:cNvSpPr txBox="1"/>
          <p:nvPr/>
        </p:nvSpPr>
        <p:spPr>
          <a:xfrm>
            <a:off x="169843" y="6019800"/>
            <a:ext cx="7101290" cy="400110"/>
          </a:xfrm>
          <a:prstGeom prst="rect">
            <a:avLst/>
          </a:prstGeom>
          <a:solidFill>
            <a:srgbClr val="65ABC5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Dr. NASLINDO SIRAIT, SE, 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6EA51-34F8-6750-D5E7-667DA9D511DB}"/>
              </a:ext>
            </a:extLst>
          </p:cNvPr>
          <p:cNvSpPr txBox="1"/>
          <p:nvPr/>
        </p:nvSpPr>
        <p:spPr>
          <a:xfrm>
            <a:off x="169843" y="1600200"/>
            <a:ext cx="7086600" cy="2554545"/>
          </a:xfrm>
          <a:prstGeom prst="rect">
            <a:avLst/>
          </a:prstGeom>
          <a:solidFill>
            <a:srgbClr val="65ABC5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ontserrat" panose="00000500000000000000" pitchFamily="2" charset="0"/>
              </a:rPr>
              <a:t>POTENSI, TANTANGAN PELUANG USAHA PADA EKOSISTIM DIGITAL SUMATERA UTARA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15E2279-FCDF-5B3F-91EB-9C59D7FE4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132" y="0"/>
            <a:ext cx="4862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BD2A38-434F-4F43-7DD6-6F838C125AC1}"/>
              </a:ext>
            </a:extLst>
          </p:cNvPr>
          <p:cNvSpPr txBox="1"/>
          <p:nvPr/>
        </p:nvSpPr>
        <p:spPr>
          <a:xfrm>
            <a:off x="76200" y="76200"/>
            <a:ext cx="1165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 </a:t>
            </a:r>
          </a:p>
          <a:p>
            <a:pPr algn="just"/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Kontribusi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Ekonomi Digital 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Untuk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PDB.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Kontribusi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Ekonomi Digital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untuk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PDB Indonesia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sekitar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23,57%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642853-B32A-E0BA-873B-9AB4F3825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12129571" cy="480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77F575-A86B-938B-CCD1-C21CFB69A53B}"/>
              </a:ext>
            </a:extLst>
          </p:cNvPr>
          <p:cNvSpPr txBox="1"/>
          <p:nvPr/>
        </p:nvSpPr>
        <p:spPr>
          <a:xfrm>
            <a:off x="381000" y="6246911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We Are Social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B66DEA-1B9B-11E4-680D-00E513FBB9B9}"/>
              </a:ext>
            </a:extLst>
          </p:cNvPr>
          <p:cNvSpPr txBox="1"/>
          <p:nvPr/>
        </p:nvSpPr>
        <p:spPr>
          <a:xfrm>
            <a:off x="76200" y="76200"/>
            <a:ext cx="1165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</a:t>
            </a:r>
          </a:p>
          <a:p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Nilai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Transaksi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E-Commerce 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meningkat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18,8%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Tahun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4A72CA-DCE2-7C87-D3D9-E000ECEEA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99"/>
            <a:ext cx="12192000" cy="51054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BB76B5-4E1A-2D6D-32FF-330B59DDBE5E}"/>
              </a:ext>
            </a:extLst>
          </p:cNvPr>
          <p:cNvSpPr txBox="1"/>
          <p:nvPr/>
        </p:nvSpPr>
        <p:spPr>
          <a:xfrm>
            <a:off x="228600" y="6232568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Bank Indonesia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5AE112-A19B-E874-2E16-1B289A4D4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1"/>
            <a:ext cx="12192000" cy="5181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A5C866-C5BE-1115-70B4-AD41CE4D63BE}"/>
              </a:ext>
            </a:extLst>
          </p:cNvPr>
          <p:cNvSpPr txBox="1"/>
          <p:nvPr/>
        </p:nvSpPr>
        <p:spPr>
          <a:xfrm>
            <a:off x="17443" y="0"/>
            <a:ext cx="1165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</a:t>
            </a:r>
          </a:p>
          <a:p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679 Juta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Transaksi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QRIS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Januari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-September 2022 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dengan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nilai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69,4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Trliun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Rupiah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476924-CA26-D19C-A413-8E82A35CABED}"/>
              </a:ext>
            </a:extLst>
          </p:cNvPr>
          <p:cNvSpPr txBox="1"/>
          <p:nvPr/>
        </p:nvSpPr>
        <p:spPr>
          <a:xfrm>
            <a:off x="228600" y="6248400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Asosiasi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Sistim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pembayaran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Indonesia (ASPI)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BCAE69-63CB-0676-52A3-7B7A2DBEC591}"/>
              </a:ext>
            </a:extLst>
          </p:cNvPr>
          <p:cNvSpPr txBox="1"/>
          <p:nvPr/>
        </p:nvSpPr>
        <p:spPr>
          <a:xfrm>
            <a:off x="76200" y="61808"/>
            <a:ext cx="12115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CABABA-C0B7-18E8-13DC-5A3D321FA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695"/>
            <a:ext cx="12158202" cy="56795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74FA78-68FE-0DBE-EF8B-C5C2C63E2F3C}"/>
              </a:ext>
            </a:extLst>
          </p:cNvPr>
          <p:cNvSpPr txBox="1"/>
          <p:nvPr/>
        </p:nvSpPr>
        <p:spPr>
          <a:xfrm>
            <a:off x="228600" y="6211416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BPS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91671-1590-AC13-0D91-8CBD07F5E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/>
              <a:t>PENGGUNAAN INTERNET OLEH UMKM DI SUMATERA UTARA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425B11-8318-A8DF-5374-D92FB528FB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890086"/>
              </p:ext>
            </p:extLst>
          </p:nvPr>
        </p:nvGraphicFramePr>
        <p:xfrm>
          <a:off x="838200" y="1520825"/>
          <a:ext cx="10515600" cy="4417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960">
                  <a:extLst>
                    <a:ext uri="{9D8B030D-6E8A-4147-A177-3AD203B41FA5}">
                      <a16:colId xmlns:a16="http://schemas.microsoft.com/office/drawing/2014/main" val="543303204"/>
                    </a:ext>
                  </a:extLst>
                </a:gridCol>
                <a:gridCol w="4561840">
                  <a:extLst>
                    <a:ext uri="{9D8B030D-6E8A-4147-A177-3AD203B41FA5}">
                      <a16:colId xmlns:a16="http://schemas.microsoft.com/office/drawing/2014/main" val="19729354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6237163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844965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URAIAN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JUMLAH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096687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r>
                        <a:rPr lang="en-US" sz="2400" b="1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JUMLAH PELAKU USAHA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120.163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064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YANG TIDAK MENGGUNAKAN INTERNET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102.957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85,68%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030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YANG SUDAH MENGGUNAKAN INTERNET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17.206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14,31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573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UNTUK PROMOSI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9.365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54,42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375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UNTUK PENJUALAN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12.451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72,36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398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UNTUK MENCARI BAHAN BAKU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2.966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17,23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423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UNTUK MENCARI INFORMASI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8.459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/>
                        <a:t>49,16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8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02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5F8340-1865-8FF0-E052-570E0D6CAD81}"/>
              </a:ext>
            </a:extLst>
          </p:cNvPr>
          <p:cNvSpPr txBox="1"/>
          <p:nvPr/>
        </p:nvSpPr>
        <p:spPr>
          <a:xfrm>
            <a:off x="76200" y="0"/>
            <a:ext cx="1165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PERKEMBANGAN EKONOMI DIGITAL DI SUMATERA UTARA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Persoalan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Utama UMKM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adalah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Permodalan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(47%)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dan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Pemasaran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(45,37%)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86B24F-03AA-B274-7EC2-33F3BA4A1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762000"/>
            <a:ext cx="11479227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353FA5-2F5D-570E-3E36-7CD845081DC5}"/>
              </a:ext>
            </a:extLst>
          </p:cNvPr>
          <p:cNvSpPr txBox="1"/>
          <p:nvPr/>
        </p:nvSpPr>
        <p:spPr>
          <a:xfrm>
            <a:off x="356386" y="6096000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Sumber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: BPS Sumatera Utara</a:t>
            </a:r>
          </a:p>
        </p:txBody>
      </p:sp>
    </p:spTree>
    <p:extLst>
      <p:ext uri="{BB962C8B-B14F-4D97-AF65-F5344CB8AC3E}">
        <p14:creationId xmlns:p14="http://schemas.microsoft.com/office/powerpoint/2010/main" val="3438819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3B07E-2D96-5423-96F9-D157D023E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81280"/>
            <a:ext cx="10515600" cy="843915"/>
          </a:xfrm>
        </p:spPr>
        <p:txBody>
          <a:bodyPr>
            <a:normAutofit/>
          </a:bodyPr>
          <a:lstStyle/>
          <a:p>
            <a:r>
              <a:rPr lang="en-US" sz="2800" b="1" dirty="0"/>
              <a:t>JENIS PLATFORM YANG DIGUNAKAN PELAKU USAHA DI SUMATERA UTARA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8FFABEA-F1EE-2D33-6CCC-4989C15B79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6400" y="610234"/>
          <a:ext cx="11440160" cy="6035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844">
                  <a:extLst>
                    <a:ext uri="{9D8B030D-6E8A-4147-A177-3AD203B41FA5}">
                      <a16:colId xmlns:a16="http://schemas.microsoft.com/office/drawing/2014/main" val="512348713"/>
                    </a:ext>
                  </a:extLst>
                </a:gridCol>
                <a:gridCol w="3503894">
                  <a:extLst>
                    <a:ext uri="{9D8B030D-6E8A-4147-A177-3AD203B41FA5}">
                      <a16:colId xmlns:a16="http://schemas.microsoft.com/office/drawing/2014/main" val="2283106547"/>
                    </a:ext>
                  </a:extLst>
                </a:gridCol>
                <a:gridCol w="4808320">
                  <a:extLst>
                    <a:ext uri="{9D8B030D-6E8A-4147-A177-3AD203B41FA5}">
                      <a16:colId xmlns:a16="http://schemas.microsoft.com/office/drawing/2014/main" val="436020809"/>
                    </a:ext>
                  </a:extLst>
                </a:gridCol>
                <a:gridCol w="2227102">
                  <a:extLst>
                    <a:ext uri="{9D8B030D-6E8A-4147-A177-3AD203B41FA5}">
                      <a16:colId xmlns:a16="http://schemas.microsoft.com/office/drawing/2014/main" val="2165407159"/>
                    </a:ext>
                  </a:extLst>
                </a:gridCol>
              </a:tblGrid>
              <a:tr h="356768">
                <a:tc>
                  <a:txBody>
                    <a:bodyPr/>
                    <a:lstStyle/>
                    <a:p>
                      <a:r>
                        <a:rPr lang="en-US" sz="1800" b="1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URAIAN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JENIS FLATFORM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JUMLAH UMKM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438627"/>
                  </a:ext>
                </a:extLst>
              </a:tr>
              <a:tr h="917403">
                <a:tc>
                  <a:txBody>
                    <a:bodyPr/>
                    <a:lstStyle/>
                    <a:p>
                      <a:r>
                        <a:rPr lang="en-US" sz="18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PEMASARAN/PENJULAN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INSTAN MESSAGING (WHATSHAPP, YAHOO, MESSENGGER)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8.245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607300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MARKET PLACE (TOKOPEDIA, BUKALAPAK, SHOPEE,)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99492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SOSIAL MEDIA (FB, TWITER, INSTAGRAM)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8.813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546941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DIRECTWEB/E-MAIL (GMAIL, YAHOO, OUTLOOK, DLL)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543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896757"/>
                  </a:ext>
                </a:extLst>
              </a:tr>
              <a:tr h="917403">
                <a:tc>
                  <a:txBody>
                    <a:bodyPr/>
                    <a:lstStyle/>
                    <a:p>
                      <a:r>
                        <a:rPr lang="en-US" sz="1800" b="1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PEMBELIAN BAHAN BAKU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INSTAN MESSAGING (WHATSHAPP, YAHOO, MESSENGGER)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2.495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95937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MARKET PLACE (TOKOPEDIA, BUKALAPAK, SHOPEE,)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528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488203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SOSIAL MEDIA (FB, TWITER, INSTAGRAM)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975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045480"/>
                  </a:ext>
                </a:extLst>
              </a:tr>
              <a:tr h="637085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DIRECTWEB/E-MAIL (GMAIL, YAHOO, OUTLOOK, DLL)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435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26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A27E28-794C-9600-FC09-988835223656}"/>
              </a:ext>
            </a:extLst>
          </p:cNvPr>
          <p:cNvSpPr txBox="1"/>
          <p:nvPr/>
        </p:nvSpPr>
        <p:spPr>
          <a:xfrm>
            <a:off x="76200" y="76200"/>
            <a:ext cx="1165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</a:t>
            </a:r>
          </a:p>
          <a:p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27 %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Pekerja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Indonesia Yang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memiliki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Keterampilan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Digital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5D780-561A-32F1-B7E5-80671768E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6101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B2CF07-FAA3-7EF4-8214-7EF05CB2D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12192000" cy="617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F30790-8467-3570-E1D1-C030F9AE4679}"/>
              </a:ext>
            </a:extLst>
          </p:cNvPr>
          <p:cNvSpPr txBox="1"/>
          <p:nvPr/>
        </p:nvSpPr>
        <p:spPr>
          <a:xfrm>
            <a:off x="228600" y="6232568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Bank Indonesia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7A0DBF-736E-404B-B83A-1FDE2E36A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12192000" cy="58022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87B8AC-E300-4DA7-10FD-8736305CB434}"/>
              </a:ext>
            </a:extLst>
          </p:cNvPr>
          <p:cNvSpPr txBox="1"/>
          <p:nvPr/>
        </p:nvSpPr>
        <p:spPr>
          <a:xfrm>
            <a:off x="228600" y="6169223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Kadence International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2992A3-026F-EAFD-0C96-E10DF40C621D}"/>
              </a:ext>
            </a:extLst>
          </p:cNvPr>
          <p:cNvSpPr txBox="1"/>
          <p:nvPr/>
        </p:nvSpPr>
        <p:spPr>
          <a:xfrm>
            <a:off x="31214" y="381000"/>
            <a:ext cx="116586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TEKNOLOGI DIGITAL</a:t>
            </a:r>
          </a:p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Telah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menciptakan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Ekosistim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Ekonomi Digital yang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memberikan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manfaat</a:t>
            </a: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</a:t>
            </a:r>
          </a:p>
          <a:p>
            <a:pPr marL="341313" indent="-341313" algn="just">
              <a:buFontTx/>
              <a:buChar char="-"/>
            </a:pP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  <a:p>
            <a:pPr marL="341313" indent="-341313" algn="just">
              <a:buFontTx/>
              <a:buChar char="-"/>
            </a:pP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embuka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kemungkinan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kolaborasi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yang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lebih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besar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di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antara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para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pemangku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kepentingan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ekonomi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dalam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rangka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memperluas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perdagangan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, </a:t>
            </a:r>
          </a:p>
          <a:p>
            <a:pPr marL="341313" indent="-341313" algn="just">
              <a:buFontTx/>
              <a:buChar char="-"/>
            </a:pP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Menciptakan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lapangan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pekerjaan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, </a:t>
            </a:r>
          </a:p>
          <a:p>
            <a:pPr marL="341313" indent="-341313" algn="just">
              <a:buFontTx/>
              <a:buChar char="-"/>
            </a:pP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M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eningkatkan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akses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ke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layanan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publik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</a:p>
          <a:p>
            <a:pPr marL="341313" indent="-341313" algn="just">
              <a:buFontTx/>
              <a:buChar char="-"/>
            </a:pP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Meraih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efisiensi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,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efektivitas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cost production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terkoneksinya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lain. 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564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640079-233B-4313-DC43-A9C14DBC1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5673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1B5F7-C39B-7334-3AFD-FC50CE306DE6}"/>
              </a:ext>
            </a:extLst>
          </p:cNvPr>
          <p:cNvSpPr txBox="1"/>
          <p:nvPr/>
        </p:nvSpPr>
        <p:spPr>
          <a:xfrm>
            <a:off x="228600" y="6169223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Kadence International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B4C972-72D4-269D-C495-494471A7A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1"/>
            <a:ext cx="12192000" cy="563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2D4DC2-6042-5534-5F4D-33E5D4FFA930}"/>
              </a:ext>
            </a:extLst>
          </p:cNvPr>
          <p:cNvSpPr txBox="1"/>
          <p:nvPr/>
        </p:nvSpPr>
        <p:spPr>
          <a:xfrm>
            <a:off x="228600" y="6245422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Meta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698767"/>
            <a:ext cx="8510067" cy="5460466"/>
            <a:chOff x="0" y="770737"/>
            <a:chExt cx="10693400" cy="6016625"/>
          </a:xfrm>
        </p:grpSpPr>
        <p:sp>
          <p:nvSpPr>
            <p:cNvPr id="3" name="object 3"/>
            <p:cNvSpPr/>
            <p:nvPr/>
          </p:nvSpPr>
          <p:spPr>
            <a:xfrm>
              <a:off x="0" y="770737"/>
              <a:ext cx="10693400" cy="5186680"/>
            </a:xfrm>
            <a:custGeom>
              <a:avLst/>
              <a:gdLst/>
              <a:ahLst/>
              <a:cxnLst/>
              <a:rect l="l" t="t" r="r" b="b"/>
              <a:pathLst>
                <a:path w="10693400" h="5186680">
                  <a:moveTo>
                    <a:pt x="0" y="5186603"/>
                  </a:moveTo>
                  <a:lnTo>
                    <a:pt x="10693400" y="5186603"/>
                  </a:lnTo>
                  <a:lnTo>
                    <a:pt x="10693400" y="0"/>
                  </a:lnTo>
                  <a:lnTo>
                    <a:pt x="0" y="0"/>
                  </a:lnTo>
                  <a:lnTo>
                    <a:pt x="0" y="518660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pPr defTabSz="829909"/>
              <a:endParaRPr sz="163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511" y="5957341"/>
              <a:ext cx="10688320" cy="829944"/>
            </a:xfrm>
            <a:custGeom>
              <a:avLst/>
              <a:gdLst/>
              <a:ahLst/>
              <a:cxnLst/>
              <a:rect l="l" t="t" r="r" b="b"/>
              <a:pathLst>
                <a:path w="10688320" h="829945">
                  <a:moveTo>
                    <a:pt x="10687837" y="829868"/>
                  </a:moveTo>
                  <a:lnTo>
                    <a:pt x="0" y="829868"/>
                  </a:lnTo>
                  <a:lnTo>
                    <a:pt x="0" y="0"/>
                  </a:lnTo>
                  <a:lnTo>
                    <a:pt x="10687837" y="0"/>
                  </a:lnTo>
                  <a:lnTo>
                    <a:pt x="10687837" y="829868"/>
                  </a:lnTo>
                  <a:close/>
                </a:path>
              </a:pathLst>
            </a:custGeom>
            <a:solidFill>
              <a:srgbClr val="1653F1"/>
            </a:solidFill>
          </p:spPr>
          <p:txBody>
            <a:bodyPr wrap="square" lIns="0" tIns="0" rIns="0" bIns="0" rtlCol="0"/>
            <a:lstStyle/>
            <a:p>
              <a:pPr defTabSz="829909"/>
              <a:endParaRPr sz="163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4260" y="1403340"/>
            <a:ext cx="4776972" cy="272370"/>
          </a:xfrm>
          <a:prstGeom prst="rect">
            <a:avLst/>
          </a:prstGeom>
        </p:spPr>
        <p:txBody>
          <a:bodyPr vert="horz" wrap="square" lIns="0" tIns="13831" rIns="0" bIns="0" rtlCol="0">
            <a:spAutoFit/>
          </a:bodyPr>
          <a:lstStyle/>
          <a:p>
            <a:pPr marL="11527">
              <a:spcBef>
                <a:spcPts val="109"/>
              </a:spcBef>
            </a:pPr>
            <a:r>
              <a:rPr sz="1679" spc="-18" dirty="0">
                <a:solidFill>
                  <a:srgbClr val="1653F1"/>
                </a:solidFill>
                <a:latin typeface="Gill Sans MT"/>
                <a:cs typeface="Gill Sans MT"/>
              </a:rPr>
              <a:t>Gerakan</a:t>
            </a:r>
            <a:r>
              <a:rPr sz="1679" spc="50" dirty="0">
                <a:solidFill>
                  <a:srgbClr val="1653F1"/>
                </a:solidFill>
                <a:latin typeface="Gill Sans MT"/>
                <a:cs typeface="Gill Sans MT"/>
              </a:rPr>
              <a:t> </a:t>
            </a:r>
            <a:r>
              <a:rPr sz="1679" spc="77" dirty="0">
                <a:solidFill>
                  <a:srgbClr val="1653F1"/>
                </a:solidFill>
                <a:latin typeface="Gill Sans MT"/>
                <a:cs typeface="Gill Sans MT"/>
              </a:rPr>
              <a:t>Masif</a:t>
            </a:r>
            <a:r>
              <a:rPr sz="1679" spc="50" dirty="0">
                <a:solidFill>
                  <a:srgbClr val="1653F1"/>
                </a:solidFill>
                <a:latin typeface="Gill Sans MT"/>
                <a:cs typeface="Gill Sans MT"/>
              </a:rPr>
              <a:t> </a:t>
            </a:r>
            <a:r>
              <a:rPr sz="1679" dirty="0">
                <a:solidFill>
                  <a:srgbClr val="1653F1"/>
                </a:solidFill>
                <a:latin typeface="Gill Sans MT"/>
                <a:cs typeface="Gill Sans MT"/>
              </a:rPr>
              <a:t>Peningkatan</a:t>
            </a:r>
            <a:r>
              <a:rPr sz="1679" spc="50" dirty="0">
                <a:solidFill>
                  <a:srgbClr val="1653F1"/>
                </a:solidFill>
                <a:latin typeface="Gill Sans MT"/>
                <a:cs typeface="Gill Sans MT"/>
              </a:rPr>
              <a:t> </a:t>
            </a:r>
            <a:r>
              <a:rPr sz="1679" dirty="0">
                <a:solidFill>
                  <a:srgbClr val="1653F1"/>
                </a:solidFill>
                <a:latin typeface="Gill Sans MT"/>
                <a:cs typeface="Gill Sans MT"/>
              </a:rPr>
              <a:t>Daya</a:t>
            </a:r>
            <a:r>
              <a:rPr sz="1679" spc="50" dirty="0">
                <a:solidFill>
                  <a:srgbClr val="1653F1"/>
                </a:solidFill>
                <a:latin typeface="Gill Sans MT"/>
                <a:cs typeface="Gill Sans MT"/>
              </a:rPr>
              <a:t> </a:t>
            </a:r>
            <a:r>
              <a:rPr sz="1679" dirty="0">
                <a:solidFill>
                  <a:srgbClr val="1653F1"/>
                </a:solidFill>
                <a:latin typeface="Gill Sans MT"/>
                <a:cs typeface="Gill Sans MT"/>
              </a:rPr>
              <a:t>Saing</a:t>
            </a:r>
            <a:r>
              <a:rPr sz="1679" spc="50" dirty="0">
                <a:solidFill>
                  <a:srgbClr val="1653F1"/>
                </a:solidFill>
                <a:latin typeface="Gill Sans MT"/>
                <a:cs typeface="Gill Sans MT"/>
              </a:rPr>
              <a:t> </a:t>
            </a:r>
            <a:r>
              <a:rPr sz="1679" spc="-9" dirty="0">
                <a:solidFill>
                  <a:srgbClr val="1653F1"/>
                </a:solidFill>
                <a:latin typeface="Gill Sans MT"/>
                <a:cs typeface="Gill Sans MT"/>
              </a:rPr>
              <a:t>Negara</a:t>
            </a:r>
            <a:endParaRPr sz="1679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00" y="1904178"/>
            <a:ext cx="7061291" cy="3137106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defTabSz="829909">
              <a:lnSpc>
                <a:spcPct val="107900"/>
              </a:lnSpc>
              <a:spcBef>
                <a:spcPts val="86"/>
              </a:spcBef>
            </a:pPr>
            <a:r>
              <a:rPr sz="3812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"Mayoritas</a:t>
            </a:r>
            <a:r>
              <a:rPr sz="3812" b="1" kern="0" spc="-16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54" dirty="0">
                <a:solidFill>
                  <a:srgbClr val="13110E"/>
                </a:solidFill>
                <a:latin typeface="Gill Sans MT"/>
                <a:cs typeface="Gill Sans MT"/>
              </a:rPr>
              <a:t>negara</a:t>
            </a:r>
            <a:r>
              <a:rPr sz="3812" b="1" kern="0" spc="-191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dirty="0">
                <a:solidFill>
                  <a:srgbClr val="13110E"/>
                </a:solidFill>
                <a:latin typeface="Gill Sans MT"/>
                <a:cs typeface="Gill Sans MT"/>
              </a:rPr>
              <a:t>di</a:t>
            </a:r>
            <a:r>
              <a:rPr sz="3812" b="1" kern="0" spc="-177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45" dirty="0">
                <a:solidFill>
                  <a:srgbClr val="13110E"/>
                </a:solidFill>
                <a:latin typeface="Gill Sans MT"/>
                <a:cs typeface="Gill Sans MT"/>
              </a:rPr>
              <a:t>dunia</a:t>
            </a:r>
            <a:r>
              <a:rPr sz="3812" b="1" kern="0" spc="-177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59" dirty="0">
                <a:solidFill>
                  <a:srgbClr val="13110E"/>
                </a:solidFill>
                <a:latin typeface="Gill Sans MT"/>
                <a:cs typeface="Gill Sans MT"/>
              </a:rPr>
              <a:t>melakukan transformasi</a:t>
            </a:r>
            <a:r>
              <a:rPr sz="3812" b="1" kern="0" spc="-208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36" dirty="0">
                <a:solidFill>
                  <a:srgbClr val="13110E"/>
                </a:solidFill>
                <a:latin typeface="Gill Sans MT"/>
                <a:cs typeface="Gill Sans MT"/>
              </a:rPr>
              <a:t>digital</a:t>
            </a:r>
            <a:r>
              <a:rPr sz="3812" b="1" kern="0" spc="-172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132" dirty="0">
                <a:solidFill>
                  <a:srgbClr val="13110E"/>
                </a:solidFill>
                <a:latin typeface="Gill Sans MT"/>
                <a:cs typeface="Gill Sans MT"/>
              </a:rPr>
              <a:t>(the </a:t>
            </a:r>
            <a:r>
              <a:rPr sz="3812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irreversible change)</a:t>
            </a:r>
            <a:r>
              <a:rPr sz="3812" b="1" kern="0" spc="-150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123" dirty="0">
                <a:solidFill>
                  <a:srgbClr val="13110E"/>
                </a:solidFill>
                <a:latin typeface="Gill Sans MT"/>
                <a:cs typeface="Gill Sans MT"/>
              </a:rPr>
              <a:t>untuk</a:t>
            </a:r>
            <a:r>
              <a:rPr sz="3812" b="1" kern="0" spc="-145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95" dirty="0">
                <a:solidFill>
                  <a:srgbClr val="13110E"/>
                </a:solidFill>
                <a:latin typeface="Gill Sans MT"/>
                <a:cs typeface="Gill Sans MT"/>
              </a:rPr>
              <a:t>meningkatkan</a:t>
            </a:r>
            <a:r>
              <a:rPr sz="3812" b="1" kern="0" spc="-145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18" dirty="0">
                <a:solidFill>
                  <a:srgbClr val="13110E"/>
                </a:solidFill>
                <a:latin typeface="Gill Sans MT"/>
                <a:cs typeface="Gill Sans MT"/>
              </a:rPr>
              <a:t>daya </a:t>
            </a:r>
            <a:r>
              <a:rPr sz="3812" b="1" kern="0" spc="68" dirty="0">
                <a:solidFill>
                  <a:srgbClr val="13110E"/>
                </a:solidFill>
                <a:latin typeface="Gill Sans MT"/>
                <a:cs typeface="Gill Sans MT"/>
              </a:rPr>
              <a:t>saing</a:t>
            </a:r>
            <a:r>
              <a:rPr sz="3812" b="1" kern="0" spc="-109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3812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nasional"</a:t>
            </a:r>
            <a:endParaRPr sz="3812" kern="0" dirty="0">
              <a:solidFill>
                <a:sysClr val="windowText" lastClr="000000"/>
              </a:solidFill>
              <a:latin typeface="Gill Sans MT"/>
              <a:cs typeface="Gill Sans M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2AA69C-9D94-C86E-BABA-316F129049DB}"/>
              </a:ext>
            </a:extLst>
          </p:cNvPr>
          <p:cNvSpPr txBox="1"/>
          <p:nvPr/>
        </p:nvSpPr>
        <p:spPr>
          <a:xfrm>
            <a:off x="8839200" y="1074509"/>
            <a:ext cx="29960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"Negara-negara yang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sudah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membangun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regulatory framework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efektif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berdampak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luas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China, Singapura, dan Estonia.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Mereka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telah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meningkatkan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daya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saing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sektor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ekonomi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global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melalui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transformasi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digital di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lingkup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000" b="1" i="0" dirty="0" err="1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nasional</a:t>
            </a:r>
            <a:r>
              <a:rPr lang="en-US" sz="2000" b="1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,“</a:t>
            </a:r>
            <a:endParaRPr lang="en-US" sz="200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r>
              <a:rPr lang="en-US" sz="2000" i="0" dirty="0">
                <a:solidFill>
                  <a:srgbClr val="2A2A2A"/>
                </a:solidFill>
                <a:effectLst/>
                <a:latin typeface="Roboto" panose="02000000000000000000" pitchFamily="2" charset="0"/>
              </a:rPr>
              <a:t>(Shirley Santoso, Partner &amp; President Director, Kearney Indonesia)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3533" y="699492"/>
            <a:ext cx="9704934" cy="54554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77909" y="1370468"/>
            <a:ext cx="4399493" cy="272370"/>
          </a:xfrm>
          <a:prstGeom prst="rect">
            <a:avLst/>
          </a:prstGeom>
        </p:spPr>
        <p:txBody>
          <a:bodyPr vert="horz" wrap="square" lIns="0" tIns="13831" rIns="0" bIns="0" rtlCol="0">
            <a:spAutoFit/>
          </a:bodyPr>
          <a:lstStyle/>
          <a:p>
            <a:pPr marL="11527" defTabSz="829909">
              <a:spcBef>
                <a:spcPts val="109"/>
              </a:spcBef>
            </a:pPr>
            <a:r>
              <a:rPr sz="1679" b="1" kern="0" spc="41" dirty="0">
                <a:solidFill>
                  <a:srgbClr val="FFFFFF"/>
                </a:solidFill>
                <a:latin typeface="Gill Sans MT"/>
                <a:cs typeface="Gill Sans MT"/>
              </a:rPr>
              <a:t>Rahasia</a:t>
            </a:r>
            <a:r>
              <a:rPr sz="1679" b="1" kern="0" spc="113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79" b="1" kern="0" dirty="0">
                <a:solidFill>
                  <a:srgbClr val="FFFFFF"/>
                </a:solidFill>
                <a:latin typeface="Gill Sans MT"/>
                <a:cs typeface="Gill Sans MT"/>
              </a:rPr>
              <a:t>Keberhasilan</a:t>
            </a:r>
            <a:r>
              <a:rPr sz="1679" b="1" kern="0" spc="113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79" b="1" kern="0" dirty="0">
                <a:solidFill>
                  <a:srgbClr val="FFFFFF"/>
                </a:solidFill>
                <a:latin typeface="Gill Sans MT"/>
                <a:cs typeface="Gill Sans MT"/>
              </a:rPr>
              <a:t>Transformasi</a:t>
            </a:r>
            <a:r>
              <a:rPr sz="1679" b="1" kern="0" spc="113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79" b="1" kern="0" spc="-9" dirty="0">
                <a:solidFill>
                  <a:srgbClr val="FFFFFF"/>
                </a:solidFill>
                <a:latin typeface="Gill Sans MT"/>
                <a:cs typeface="Gill Sans MT"/>
              </a:rPr>
              <a:t>Negara</a:t>
            </a:r>
            <a:endParaRPr sz="1679" kern="0">
              <a:solidFill>
                <a:sysClr val="windowText" lastClr="000000"/>
              </a:solidFill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77909" y="1887542"/>
            <a:ext cx="8361573" cy="2940000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>
              <a:lnSpc>
                <a:spcPct val="108700"/>
              </a:lnSpc>
              <a:spcBef>
                <a:spcPts val="86"/>
              </a:spcBef>
            </a:pPr>
            <a:r>
              <a:rPr sz="3540" spc="-182" dirty="0">
                <a:solidFill>
                  <a:srgbClr val="FFFFFF"/>
                </a:solidFill>
                <a:latin typeface="Gill Sans MT"/>
                <a:cs typeface="Gill Sans MT"/>
              </a:rPr>
              <a:t>"Kunci</a:t>
            </a:r>
            <a:r>
              <a:rPr sz="3540" spc="-103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32" dirty="0">
                <a:solidFill>
                  <a:srgbClr val="FFFFFF"/>
                </a:solidFill>
                <a:latin typeface="Gill Sans MT"/>
                <a:cs typeface="Gill Sans MT"/>
              </a:rPr>
              <a:t>keberhasilan</a:t>
            </a:r>
            <a:r>
              <a:rPr sz="3540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41" dirty="0">
                <a:solidFill>
                  <a:srgbClr val="FFFFFF"/>
                </a:solidFill>
                <a:latin typeface="Gill Sans MT"/>
                <a:cs typeface="Gill Sans MT"/>
              </a:rPr>
              <a:t>transformasi</a:t>
            </a:r>
            <a:r>
              <a:rPr sz="3540" spc="-132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9" dirty="0">
                <a:solidFill>
                  <a:srgbClr val="FFFFFF"/>
                </a:solidFill>
                <a:latin typeface="Gill Sans MT"/>
                <a:cs typeface="Gill Sans MT"/>
              </a:rPr>
              <a:t>digital </a:t>
            </a:r>
            <a:r>
              <a:rPr sz="3540" spc="-54" dirty="0">
                <a:solidFill>
                  <a:srgbClr val="FFFFFF"/>
                </a:solidFill>
                <a:latin typeface="Gill Sans MT"/>
                <a:cs typeface="Gill Sans MT"/>
              </a:rPr>
              <a:t>bukan</a:t>
            </a:r>
            <a:r>
              <a:rPr sz="3540" spc="-18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100" dirty="0">
                <a:solidFill>
                  <a:srgbClr val="FFFFFF"/>
                </a:solidFill>
                <a:latin typeface="Gill Sans MT"/>
                <a:cs typeface="Gill Sans MT"/>
              </a:rPr>
              <a:t>tergantung</a:t>
            </a:r>
            <a:r>
              <a:rPr sz="3540" spc="-1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dirty="0">
                <a:solidFill>
                  <a:srgbClr val="FFFFFF"/>
                </a:solidFill>
                <a:latin typeface="Gill Sans MT"/>
                <a:cs typeface="Gill Sans MT"/>
              </a:rPr>
              <a:t>pada</a:t>
            </a:r>
            <a:r>
              <a:rPr sz="3540" spc="-168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9" dirty="0">
                <a:solidFill>
                  <a:srgbClr val="FFFFFF"/>
                </a:solidFill>
                <a:latin typeface="Gill Sans MT"/>
                <a:cs typeface="Gill Sans MT"/>
              </a:rPr>
              <a:t>kecanggihan </a:t>
            </a:r>
            <a:r>
              <a:rPr sz="3540" spc="-77" dirty="0">
                <a:solidFill>
                  <a:srgbClr val="FFFFFF"/>
                </a:solidFill>
                <a:latin typeface="Gill Sans MT"/>
                <a:cs typeface="Gill Sans MT"/>
              </a:rPr>
              <a:t>teknologi </a:t>
            </a:r>
            <a:r>
              <a:rPr sz="3540" spc="-54" dirty="0">
                <a:solidFill>
                  <a:srgbClr val="FFFFFF"/>
                </a:solidFill>
                <a:latin typeface="Gill Sans MT"/>
                <a:cs typeface="Gill Sans MT"/>
              </a:rPr>
              <a:t>atau</a:t>
            </a:r>
            <a:r>
              <a:rPr sz="3540" spc="-64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77" dirty="0">
                <a:solidFill>
                  <a:srgbClr val="FFFFFF"/>
                </a:solidFill>
                <a:latin typeface="Gill Sans MT"/>
                <a:cs typeface="Gill Sans MT"/>
              </a:rPr>
              <a:t>kekuatan</a:t>
            </a:r>
            <a:r>
              <a:rPr sz="3540" spc="-64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dirty="0">
                <a:solidFill>
                  <a:srgbClr val="FFFFFF"/>
                </a:solidFill>
                <a:latin typeface="Gill Sans MT"/>
                <a:cs typeface="Gill Sans MT"/>
              </a:rPr>
              <a:t>finansial,</a:t>
            </a:r>
            <a:r>
              <a:rPr sz="3540" spc="-68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36" dirty="0">
                <a:solidFill>
                  <a:srgbClr val="FFFFFF"/>
                </a:solidFill>
                <a:latin typeface="Gill Sans MT"/>
                <a:cs typeface="Gill Sans MT"/>
              </a:rPr>
              <a:t>namun </a:t>
            </a:r>
            <a:r>
              <a:rPr sz="3540" spc="-127" dirty="0">
                <a:solidFill>
                  <a:srgbClr val="FFFFFF"/>
                </a:solidFill>
                <a:latin typeface="Gill Sans MT"/>
                <a:cs typeface="Gill Sans MT"/>
              </a:rPr>
              <a:t>terletak</a:t>
            </a:r>
            <a:r>
              <a:rPr sz="3540" spc="-123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dirty="0">
                <a:solidFill>
                  <a:srgbClr val="FFFFFF"/>
                </a:solidFill>
                <a:latin typeface="Gill Sans MT"/>
                <a:cs typeface="Gill Sans MT"/>
              </a:rPr>
              <a:t>pada</a:t>
            </a:r>
            <a:r>
              <a:rPr sz="3540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86" dirty="0">
                <a:solidFill>
                  <a:srgbClr val="FFFFFF"/>
                </a:solidFill>
                <a:latin typeface="Gill Sans MT"/>
                <a:cs typeface="Gill Sans MT"/>
              </a:rPr>
              <a:t>perubahan</a:t>
            </a:r>
            <a:r>
              <a:rPr sz="3540" spc="-132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9" dirty="0">
                <a:solidFill>
                  <a:srgbClr val="FFFFFF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'mindset' </a:t>
            </a:r>
            <a:r>
              <a:rPr sz="3540" dirty="0">
                <a:solidFill>
                  <a:srgbClr val="FFFFFF"/>
                </a:solidFill>
                <a:latin typeface="Gill Sans MT"/>
                <a:cs typeface="Gill Sans MT"/>
              </a:rPr>
              <a:t>segenap</a:t>
            </a:r>
            <a:r>
              <a:rPr sz="3540" spc="-86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73" dirty="0">
                <a:solidFill>
                  <a:srgbClr val="FFFFFF"/>
                </a:solidFill>
                <a:latin typeface="Gill Sans MT"/>
                <a:cs typeface="Gill Sans MT"/>
              </a:rPr>
              <a:t>pemangku</a:t>
            </a:r>
            <a:r>
              <a:rPr sz="3540" spc="-91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54" dirty="0">
                <a:solidFill>
                  <a:srgbClr val="FFFFFF"/>
                </a:solidFill>
                <a:latin typeface="Gill Sans MT"/>
                <a:cs typeface="Gill Sans MT"/>
              </a:rPr>
              <a:t>kepentingan</a:t>
            </a:r>
            <a:r>
              <a:rPr sz="3540" spc="-86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40" spc="-309" dirty="0">
                <a:solidFill>
                  <a:srgbClr val="FFFFFF"/>
                </a:solidFill>
                <a:latin typeface="Gill Sans MT"/>
                <a:cs typeface="Gill Sans MT"/>
              </a:rPr>
              <a:t>!"</a:t>
            </a:r>
            <a:endParaRPr sz="3540" dirty="0">
              <a:latin typeface="Gill Sans MT"/>
              <a:cs typeface="Gill Sans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48534" y="5406663"/>
            <a:ext cx="9700324" cy="753226"/>
          </a:xfrm>
          <a:custGeom>
            <a:avLst/>
            <a:gdLst/>
            <a:ahLst/>
            <a:cxnLst/>
            <a:rect l="l" t="t" r="r" b="b"/>
            <a:pathLst>
              <a:path w="10688320" h="829945">
                <a:moveTo>
                  <a:pt x="10687837" y="829868"/>
                </a:moveTo>
                <a:lnTo>
                  <a:pt x="0" y="829868"/>
                </a:lnTo>
                <a:lnTo>
                  <a:pt x="0" y="0"/>
                </a:lnTo>
                <a:lnTo>
                  <a:pt x="10687837" y="0"/>
                </a:lnTo>
                <a:lnTo>
                  <a:pt x="10687837" y="829868"/>
                </a:lnTo>
                <a:close/>
              </a:path>
            </a:pathLst>
          </a:custGeom>
          <a:solidFill>
            <a:srgbClr val="1653F1"/>
          </a:solidFill>
        </p:spPr>
        <p:txBody>
          <a:bodyPr wrap="square" lIns="0" tIns="0" rIns="0" bIns="0" rtlCol="0"/>
          <a:lstStyle/>
          <a:p>
            <a:pPr defTabSz="829909"/>
            <a:endParaRPr sz="1634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04863" y="699493"/>
            <a:ext cx="6343938" cy="5459314"/>
          </a:xfrm>
          <a:custGeom>
            <a:avLst/>
            <a:gdLst/>
            <a:ahLst/>
            <a:cxnLst/>
            <a:rect l="l" t="t" r="r" b="b"/>
            <a:pathLst>
              <a:path w="6990080" h="6015355">
                <a:moveTo>
                  <a:pt x="0" y="6015037"/>
                </a:moveTo>
                <a:lnTo>
                  <a:pt x="6989711" y="6015037"/>
                </a:lnTo>
                <a:lnTo>
                  <a:pt x="6989711" y="0"/>
                </a:lnTo>
                <a:lnTo>
                  <a:pt x="0" y="0"/>
                </a:lnTo>
                <a:lnTo>
                  <a:pt x="0" y="6015037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pPr defTabSz="829909"/>
            <a:endParaRPr sz="1634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82675" y="1171115"/>
            <a:ext cx="4479599" cy="462905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defTabSz="829909">
              <a:lnSpc>
                <a:spcPct val="108300"/>
              </a:lnSpc>
              <a:spcBef>
                <a:spcPts val="91"/>
              </a:spcBef>
            </a:pPr>
            <a:r>
              <a:rPr sz="2541" b="1" kern="0" spc="-286" dirty="0">
                <a:solidFill>
                  <a:srgbClr val="13110E"/>
                </a:solidFill>
                <a:latin typeface="Gill Sans MT"/>
                <a:cs typeface="Gill Sans MT"/>
              </a:rPr>
              <a:t>"DIGITAL</a:t>
            </a:r>
            <a:r>
              <a:rPr sz="2541" b="1" kern="0" spc="-12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213" dirty="0">
                <a:solidFill>
                  <a:srgbClr val="13110E"/>
                </a:solidFill>
                <a:latin typeface="Gill Sans MT"/>
                <a:cs typeface="Gill Sans MT"/>
              </a:rPr>
              <a:t>MINDSET</a:t>
            </a:r>
            <a:r>
              <a:rPr sz="2541" b="1" kern="0" spc="-118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bukanlah </a:t>
            </a:r>
            <a:r>
              <a:rPr sz="2541" b="1" kern="0" spc="-45" dirty="0">
                <a:solidFill>
                  <a:srgbClr val="13110E"/>
                </a:solidFill>
                <a:latin typeface="Gill Sans MT"/>
                <a:cs typeface="Gill Sans MT"/>
              </a:rPr>
              <a:t>sekedar</a:t>
            </a:r>
            <a:r>
              <a:rPr sz="2541" b="1" kern="0" spc="-132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proses</a:t>
            </a:r>
            <a:r>
              <a:rPr sz="2541" b="1" kern="0" spc="-150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18" dirty="0">
                <a:solidFill>
                  <a:srgbClr val="13110E"/>
                </a:solidFill>
                <a:latin typeface="Gill Sans MT"/>
                <a:cs typeface="Gill Sans MT"/>
              </a:rPr>
              <a:t>komputerisasi, </a:t>
            </a:r>
            <a:r>
              <a:rPr sz="2541" b="1" kern="0" spc="-54" dirty="0">
                <a:solidFill>
                  <a:srgbClr val="13110E"/>
                </a:solidFill>
                <a:latin typeface="Gill Sans MT"/>
                <a:cs typeface="Gill Sans MT"/>
              </a:rPr>
              <a:t>automatisasi,</a:t>
            </a:r>
            <a:r>
              <a:rPr sz="2541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82" dirty="0">
                <a:solidFill>
                  <a:srgbClr val="13110E"/>
                </a:solidFill>
                <a:latin typeface="Gill Sans MT"/>
                <a:cs typeface="Gill Sans MT"/>
              </a:rPr>
              <a:t>atau</a:t>
            </a:r>
            <a:r>
              <a:rPr sz="2541" b="1" kern="0" spc="-100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digitalisasi</a:t>
            </a:r>
            <a:r>
              <a:rPr sz="2541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86" dirty="0">
                <a:solidFill>
                  <a:srgbClr val="13110E"/>
                </a:solidFill>
                <a:latin typeface="Gill Sans MT"/>
                <a:cs typeface="Gill Sans MT"/>
              </a:rPr>
              <a:t>- </a:t>
            </a:r>
            <a:r>
              <a:rPr sz="2541" b="1" kern="0" spc="-86" dirty="0">
                <a:solidFill>
                  <a:srgbClr val="13110E"/>
                </a:solidFill>
                <a:latin typeface="Gill Sans MT"/>
                <a:cs typeface="Gill Sans MT"/>
              </a:rPr>
              <a:t>tapi</a:t>
            </a:r>
            <a:r>
              <a:rPr sz="2541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64" dirty="0">
                <a:solidFill>
                  <a:srgbClr val="13110E"/>
                </a:solidFill>
                <a:latin typeface="Gill Sans MT"/>
                <a:cs typeface="Gill Sans MT"/>
              </a:rPr>
              <a:t>lebih</a:t>
            </a:r>
            <a:r>
              <a:rPr sz="2541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50" dirty="0">
                <a:solidFill>
                  <a:srgbClr val="13110E"/>
                </a:solidFill>
                <a:latin typeface="Gill Sans MT"/>
                <a:cs typeface="Gill Sans MT"/>
              </a:rPr>
              <a:t>pada</a:t>
            </a:r>
            <a:r>
              <a:rPr sz="2541" b="1" kern="0" spc="-103" dirty="0">
                <a:solidFill>
                  <a:srgbClr val="13110E"/>
                </a:solidFill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latin typeface="Gill Sans MT"/>
                <a:cs typeface="Gill Sans MT"/>
              </a:rPr>
              <a:t>kemampuan </a:t>
            </a:r>
            <a:r>
              <a:rPr sz="2541" b="1" kern="0" spc="-86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dalam </a:t>
            </a:r>
            <a:r>
              <a:rPr sz="2541" b="1" kern="0" spc="-5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berinovasi</a:t>
            </a:r>
            <a:r>
              <a:rPr sz="2541" b="1" kern="0" spc="-86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5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dan</a:t>
            </a:r>
            <a:r>
              <a:rPr sz="2541" b="1" kern="0" spc="-86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5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berkreasi </a:t>
            </a:r>
            <a:r>
              <a:rPr sz="2541" b="1" kern="0" spc="-82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menciptakan</a:t>
            </a:r>
            <a:r>
              <a:rPr sz="2541" b="1" kern="0" spc="-118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41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value</a:t>
            </a:r>
            <a:r>
              <a:rPr sz="2541" b="1" kern="0" spc="-11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82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atau</a:t>
            </a:r>
            <a:r>
              <a:rPr sz="2541" b="1" kern="0" spc="-11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18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daya </a:t>
            </a:r>
            <a:r>
              <a:rPr sz="2541" b="1" kern="0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saing</a:t>
            </a:r>
            <a:r>
              <a:rPr sz="2541" b="1" kern="0" spc="-6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77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melalui</a:t>
            </a:r>
            <a:r>
              <a:rPr sz="2541" b="1" kern="0" spc="-6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penyediaan </a:t>
            </a:r>
            <a:r>
              <a:rPr sz="2541" b="1" kern="0" spc="-41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layanan</a:t>
            </a:r>
            <a:r>
              <a:rPr sz="2541" b="1" kern="0" spc="-10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5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kepada</a:t>
            </a:r>
            <a:r>
              <a:rPr sz="2541" b="1" kern="0" spc="-100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customers secara</a:t>
            </a:r>
            <a:r>
              <a:rPr sz="2541" b="1" kern="0" spc="-11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5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jauh</a:t>
            </a:r>
            <a:r>
              <a:rPr sz="2541" b="1" kern="0" spc="-11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6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lebih</a:t>
            </a:r>
            <a:r>
              <a:rPr sz="2541" b="1" kern="0" spc="-10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77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cepat,</a:t>
            </a:r>
            <a:r>
              <a:rPr sz="2541" b="1" kern="0" spc="-11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aman, </a:t>
            </a:r>
            <a:r>
              <a:rPr sz="2541" b="1" kern="0" spc="-136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murah,</a:t>
            </a:r>
            <a:r>
              <a:rPr sz="2541" b="1" kern="0" spc="-10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86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nyaman,</a:t>
            </a:r>
            <a:r>
              <a:rPr sz="2541" b="1" kern="0" spc="-10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berkualitas, </a:t>
            </a:r>
            <a:r>
              <a:rPr sz="2541" b="1" kern="0" spc="-54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dan</a:t>
            </a:r>
            <a:r>
              <a:rPr sz="2541" b="1" kern="0" spc="-10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1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terkendali</a:t>
            </a:r>
            <a:r>
              <a:rPr sz="2541" b="1" kern="0" spc="-10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50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dengan</a:t>
            </a:r>
            <a:r>
              <a:rPr sz="2541" b="1" kern="0" spc="-103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 </a:t>
            </a:r>
            <a:r>
              <a:rPr sz="2541" b="1" kern="0" spc="-9" dirty="0">
                <a:solidFill>
                  <a:srgbClr val="13110E"/>
                </a:solidFill>
                <a:highlight>
                  <a:srgbClr val="FFFF00"/>
                </a:highlight>
                <a:latin typeface="Gill Sans MT"/>
                <a:cs typeface="Gill Sans MT"/>
              </a:rPr>
              <a:t>baik."</a:t>
            </a:r>
            <a:endParaRPr sz="2541" kern="0" dirty="0">
              <a:solidFill>
                <a:sysClr val="windowText" lastClr="000000"/>
              </a:solidFill>
              <a:highlight>
                <a:srgbClr val="FFFF00"/>
              </a:highlight>
              <a:latin typeface="Gill Sans MT"/>
              <a:cs typeface="Gill Sans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43533" y="699493"/>
            <a:ext cx="4379899" cy="5459314"/>
            <a:chOff x="0" y="770737"/>
            <a:chExt cx="4826000" cy="6015355"/>
          </a:xfrm>
        </p:grpSpPr>
        <p:sp>
          <p:nvSpPr>
            <p:cNvPr id="5" name="object 5"/>
            <p:cNvSpPr/>
            <p:nvPr/>
          </p:nvSpPr>
          <p:spPr>
            <a:xfrm>
              <a:off x="0" y="770737"/>
              <a:ext cx="3703954" cy="6015355"/>
            </a:xfrm>
            <a:custGeom>
              <a:avLst/>
              <a:gdLst/>
              <a:ahLst/>
              <a:cxnLst/>
              <a:rect l="l" t="t" r="r" b="b"/>
              <a:pathLst>
                <a:path w="3703954" h="6015355">
                  <a:moveTo>
                    <a:pt x="3703688" y="6015037"/>
                  </a:moveTo>
                  <a:lnTo>
                    <a:pt x="0" y="6015037"/>
                  </a:lnTo>
                  <a:lnTo>
                    <a:pt x="0" y="0"/>
                  </a:lnTo>
                  <a:lnTo>
                    <a:pt x="3703688" y="0"/>
                  </a:lnTo>
                  <a:lnTo>
                    <a:pt x="3703688" y="6015037"/>
                  </a:lnTo>
                  <a:close/>
                </a:path>
              </a:pathLst>
            </a:custGeom>
            <a:solidFill>
              <a:srgbClr val="1653F1"/>
            </a:solidFill>
          </p:spPr>
          <p:txBody>
            <a:bodyPr wrap="square" lIns="0" tIns="0" rIns="0" bIns="0" rtlCol="0"/>
            <a:lstStyle/>
            <a:p>
              <a:pPr defTabSz="829909"/>
              <a:endParaRPr sz="163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48396"/>
              <a:ext cx="4826000" cy="48745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43542"/>
              <a:ext cx="4649444" cy="43633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2992A3-026F-EAFD-0C96-E10DF40C621D}"/>
              </a:ext>
            </a:extLst>
          </p:cNvPr>
          <p:cNvSpPr txBox="1"/>
          <p:nvPr/>
        </p:nvSpPr>
        <p:spPr>
          <a:xfrm>
            <a:off x="4590" y="0"/>
            <a:ext cx="57866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TANTANGAN PENGEMBANGAN EKONOMI DIGITAL</a:t>
            </a: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INFRASTRUKTUR SEPERTI AKSES INTERNET YANG BELUM MEMADAI DAN MERATA </a:t>
            </a: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PEMENUHAN SUMBERDAYA MANUSIA</a:t>
            </a: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REGULASI</a:t>
            </a: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LITERASI DIGITAL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F94997-4548-7F34-8339-4DF831DB1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74135"/>
            <a:ext cx="5638800" cy="44106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ED2F7D-D5AB-D0CD-DFF2-B3CAFF693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1309"/>
            <a:ext cx="5638800" cy="212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38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2992A3-026F-EAFD-0C96-E10DF40C621D}"/>
              </a:ext>
            </a:extLst>
          </p:cNvPr>
          <p:cNvSpPr txBox="1"/>
          <p:nvPr/>
        </p:nvSpPr>
        <p:spPr>
          <a:xfrm>
            <a:off x="152400" y="152400"/>
            <a:ext cx="11658600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KESENJANGAN DIGITAL</a:t>
            </a:r>
          </a:p>
          <a:p>
            <a:pPr marL="341313" marR="0" lvl="0" indent="-341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</a:rPr>
              <a:t>AK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SES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Pertama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dari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sisi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ketersediaan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jaringan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seperti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sambungan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kabel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pita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lebar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(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broadband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pengirim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dan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penerima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data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atau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4G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di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darat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dan material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misal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gawai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teknologi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pendukung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biaya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perawatan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Kedua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sisi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kualitas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jaringan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stabil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dari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sisi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kapasitas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r>
              <a:rPr lang="en-US" sz="2400" b="0" i="1" u="sng" dirty="0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2"/>
              </a:rPr>
              <a:t>bandwidth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dan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sambungan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berpengaruh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terhadap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keuntungan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bagi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pengguna</a:t>
            </a: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</a:rPr>
              <a:t>)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</a:rPr>
              <a:t>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ENGGUNAAN DAN KECAKAPAN,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Penggunaan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internet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bisa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merupakan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kegiatan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produktif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seperti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pencarian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informasi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atau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</a:t>
            </a:r>
            <a:r>
              <a:rPr lang="en-US" sz="2400" b="0" i="0" u="sng" dirty="0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non-</a:t>
            </a:r>
            <a:r>
              <a:rPr lang="en-US" sz="2400" b="0" i="0" u="sng" dirty="0" err="1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produktif</a:t>
            </a:r>
            <a:r>
              <a:rPr lang="en-US" sz="2400" b="0" i="0" u="sng" dirty="0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 </a:t>
            </a:r>
            <a:r>
              <a:rPr lang="en-US" sz="2400" b="0" i="0" u="sng" dirty="0" err="1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untuk</a:t>
            </a:r>
            <a:r>
              <a:rPr lang="en-US" sz="2400" b="0" i="0" u="sng" dirty="0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 </a:t>
            </a:r>
            <a:r>
              <a:rPr lang="en-US" sz="2400" b="0" i="0" u="sng" dirty="0" err="1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konsumsi</a:t>
            </a:r>
            <a:r>
              <a:rPr lang="en-US" sz="2400" b="0" i="0" u="sng" dirty="0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 </a:t>
            </a:r>
            <a:r>
              <a:rPr lang="en-US" sz="2400" b="0" i="0" u="sng" dirty="0" err="1">
                <a:solidFill>
                  <a:srgbClr val="4B4B4E"/>
                </a:solidFill>
                <a:effectLst/>
                <a:latin typeface="Montserrat" panose="00000500000000000000" pitchFamily="2" charset="0"/>
                <a:hlinkClick r:id="rId3"/>
              </a:rPr>
              <a:t>hiburan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Kritik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terhadap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penggunaan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non-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produktif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menjadi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keprihatinan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ketika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pengguna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internet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menjadi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pasif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konsumtif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Kedua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keterampilan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medium,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literasi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informasi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, dan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pemahaman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keamanan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digital)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KEUNTUNGAN DIGITAL KAPITAL. </a:t>
            </a:r>
            <a:endParaRPr lang="en-US" sz="2400" dirty="0">
              <a:latin typeface="Montserrat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5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C4DB42-4B58-264C-9149-C185929329CB}"/>
              </a:ext>
            </a:extLst>
          </p:cNvPr>
          <p:cNvSpPr txBox="1"/>
          <p:nvPr/>
        </p:nvSpPr>
        <p:spPr>
          <a:xfrm>
            <a:off x="17443" y="0"/>
            <a:ext cx="11658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</a:t>
            </a:r>
          </a:p>
          <a:p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Jumlah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Pengguna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Internet  Di Indonesia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215,63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Juta orang,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atau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78,19 %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dari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275,77 Juta Orang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Penduduk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Indoensia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B68413-7E1F-D580-AC34-DF6F49497D6C}"/>
              </a:ext>
            </a:extLst>
          </p:cNvPr>
          <p:cNvSpPr txBox="1"/>
          <p:nvPr/>
        </p:nvSpPr>
        <p:spPr>
          <a:xfrm>
            <a:off x="762000" y="2438400"/>
            <a:ext cx="1165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EVALUASI</a:t>
            </a:r>
            <a:endParaRPr lang="en-US" sz="105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E6F446-BFFB-6E2B-2AA8-BB737D12D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12192000" cy="487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89D44-E272-160E-9AC1-6610E8AA9302}"/>
              </a:ext>
            </a:extLst>
          </p:cNvPr>
          <p:cNvSpPr txBox="1"/>
          <p:nvPr/>
        </p:nvSpPr>
        <p:spPr>
          <a:xfrm>
            <a:off x="228600" y="6232568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Asosiasi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Penyelenggara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Jasa Internet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Indonesa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(APJII)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5D3E9D-F1E8-3D12-CB5C-D90C26F9561E}"/>
              </a:ext>
            </a:extLst>
          </p:cNvPr>
          <p:cNvSpPr txBox="1"/>
          <p:nvPr/>
        </p:nvSpPr>
        <p:spPr>
          <a:xfrm>
            <a:off x="228600" y="6248400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Asosiasi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Penyelenggara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Jasa Internet </a:t>
            </a:r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Indonesa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(APJII)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6109C7-067F-9DC8-A0F4-FEA1A8C49E4C}"/>
              </a:ext>
            </a:extLst>
          </p:cNvPr>
          <p:cNvSpPr txBox="1"/>
          <p:nvPr/>
        </p:nvSpPr>
        <p:spPr>
          <a:xfrm>
            <a:off x="11201400" y="1777123"/>
            <a:ext cx="1703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215,63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E89E9D-4297-884A-288C-FDC5C50D7D95}"/>
              </a:ext>
            </a:extLst>
          </p:cNvPr>
          <p:cNvSpPr txBox="1"/>
          <p:nvPr/>
        </p:nvSpPr>
        <p:spPr>
          <a:xfrm>
            <a:off x="76200" y="76200"/>
            <a:ext cx="1165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PERKEMBANGAN EKONOMI DIGITAL </a:t>
            </a:r>
          </a:p>
          <a:p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62.6% Masyarakat Indonesia </a:t>
            </a:r>
            <a:r>
              <a:rPr lang="en-US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berbelanja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online </a:t>
            </a:r>
            <a:r>
              <a:rPr lang="en-US" sz="2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setiap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pekan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0BC1C-E6DC-7BD9-4B10-F2F802C73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2" y="1066800"/>
            <a:ext cx="12192000" cy="533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F7E4F4-E0A1-6CB9-B915-7972B0EE9948}"/>
              </a:ext>
            </a:extLst>
          </p:cNvPr>
          <p:cNvSpPr txBox="1"/>
          <p:nvPr/>
        </p:nvSpPr>
        <p:spPr>
          <a:xfrm>
            <a:off x="381000" y="6246911"/>
            <a:ext cx="6208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Sumber</a:t>
            </a:r>
            <a:r>
              <a:rPr lang="en-US" sz="1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: We Are Social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334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696</Words>
  <Application>Microsoft Office PowerPoint</Application>
  <PresentationFormat>Widescreen</PresentationFormat>
  <Paragraphs>112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Calibri</vt:lpstr>
      <vt:lpstr>Calibri Light</vt:lpstr>
      <vt:lpstr>Gill Sans MT</vt:lpstr>
      <vt:lpstr>Lucida Sans Unicode</vt:lpstr>
      <vt:lpstr>Montserrat</vt:lpstr>
      <vt:lpstr>Roboto</vt:lpstr>
      <vt:lpstr>Trebuchet MS</vt:lpstr>
      <vt:lpstr>Verdana</vt:lpstr>
      <vt:lpstr>Theme33</vt:lpstr>
      <vt:lpstr>Theme11</vt:lpstr>
      <vt:lpstr>Office Theme</vt:lpstr>
      <vt:lpstr>1_Office Theme</vt:lpstr>
      <vt:lpstr>PowerPoint Presentation</vt:lpstr>
      <vt:lpstr>PowerPoint Presentation</vt:lpstr>
      <vt:lpstr>Gerakan Masif Peningkatan Daya Saing Negara</vt:lpstr>
      <vt:lpstr>"Kunci keberhasilan transformasi digital bukan tergantung pada kecanggihan teknologi atau kekuatan finansial, namun terletak pada perubahan 'mindset' segenap pemangku kepentingan !"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PENGGUNAAN INTERNET OLEH UMKM DI SUMATERA UTARA</vt:lpstr>
      <vt:lpstr>PowerPoint Presentation</vt:lpstr>
      <vt:lpstr>JENIS PLATFORM YANG DIGUNAKAN PELAKU USAHA DI SUMATERA UTARA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meyester siregar</cp:lastModifiedBy>
  <cp:revision>6</cp:revision>
  <dcterms:created xsi:type="dcterms:W3CDTF">2023-03-10T04:07:09Z</dcterms:created>
  <dcterms:modified xsi:type="dcterms:W3CDTF">2023-03-12T09:23:28Z</dcterms:modified>
  <cp:category/>
</cp:coreProperties>
</file>